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92" r:id="rId3"/>
    <p:sldId id="277" r:id="rId4"/>
    <p:sldId id="278" r:id="rId5"/>
    <p:sldId id="280" r:id="rId6"/>
    <p:sldId id="281" r:id="rId7"/>
    <p:sldId id="302" r:id="rId8"/>
    <p:sldId id="279" r:id="rId9"/>
    <p:sldId id="283" r:id="rId10"/>
    <p:sldId id="299" r:id="rId11"/>
    <p:sldId id="282" r:id="rId12"/>
    <p:sldId id="297" r:id="rId13"/>
    <p:sldId id="298" r:id="rId14"/>
    <p:sldId id="296" r:id="rId15"/>
    <p:sldId id="295" r:id="rId16"/>
    <p:sldId id="285" r:id="rId17"/>
    <p:sldId id="284" r:id="rId18"/>
    <p:sldId id="286" r:id="rId19"/>
    <p:sldId id="287" r:id="rId20"/>
    <p:sldId id="301" r:id="rId21"/>
    <p:sldId id="288" r:id="rId22"/>
    <p:sldId id="300" r:id="rId23"/>
    <p:sldId id="290" r:id="rId24"/>
    <p:sldId id="291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25" autoAdjust="0"/>
  </p:normalViewPr>
  <p:slideViewPr>
    <p:cSldViewPr snapToGrid="0">
      <p:cViewPr varScale="1">
        <p:scale>
          <a:sx n="73" d="100"/>
          <a:sy n="73" d="100"/>
        </p:scale>
        <p:origin x="68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29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056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33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063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442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58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707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465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affa970e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affa970e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77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154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071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affa970e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affa970e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793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affa970e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affa970e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7446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282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affa970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affa970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58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6ef8013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6ef8013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633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724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321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44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11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128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26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90970a9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90970a9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582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docs.github.com/en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lab.com/axel-klinger/studienarbeit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b.eu/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axel.klinger@tib.eu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/4.0/deed.d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llo.d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hyperlink" Target="https://oersi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hyperlink" Target="https://gitlab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oers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git/progit2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661700"/>
            <a:ext cx="8520600" cy="1422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sz="2800" b="1" dirty="0">
                <a:solidFill>
                  <a:srgbClr val="0D2B5A"/>
                </a:solidFill>
              </a:rPr>
              <a:t>Open Collaboration in Educational </a:t>
            </a:r>
            <a:r>
              <a:rPr lang="en-US" sz="2800" b="1" dirty="0" smtClean="0">
                <a:solidFill>
                  <a:srgbClr val="0D2B5A"/>
                </a:solidFill>
              </a:rPr>
              <a:t>Resources</a:t>
            </a:r>
            <a:br>
              <a:rPr lang="en-US" sz="2800" b="1" dirty="0" smtClean="0">
                <a:solidFill>
                  <a:srgbClr val="0D2B5A"/>
                </a:solidFill>
              </a:rPr>
            </a:br>
            <a:r>
              <a:rPr lang="en-US" sz="2000" b="1" dirty="0" smtClean="0">
                <a:solidFill>
                  <a:srgbClr val="0D2B5A"/>
                </a:solidFill>
              </a:rPr>
              <a:t>What </a:t>
            </a:r>
            <a:r>
              <a:rPr lang="en-US" sz="2000" b="1" dirty="0">
                <a:solidFill>
                  <a:srgbClr val="0D2B5A"/>
                </a:solidFill>
              </a:rPr>
              <a:t>We Can Learn from </a:t>
            </a:r>
            <a:r>
              <a:rPr lang="en-US" sz="2000" b="1" dirty="0" smtClean="0">
                <a:solidFill>
                  <a:srgbClr val="0D2B5A"/>
                </a:solidFill>
              </a:rPr>
              <a:t>Open </a:t>
            </a:r>
            <a:r>
              <a:rPr lang="en-US" sz="2000" b="1" dirty="0">
                <a:solidFill>
                  <a:srgbClr val="0D2B5A"/>
                </a:solidFill>
              </a:rPr>
              <a:t>Source Development</a:t>
            </a:r>
            <a:endParaRPr sz="2000" b="1" dirty="0">
              <a:solidFill>
                <a:srgbClr val="0D2B5A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833150" y="3519725"/>
            <a:ext cx="54777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/>
              <a:t>Axel Klinger (TIB) 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/>
              <a:t>Hannover, Germany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/>
              <a:t>OE Global Conference, </a:t>
            </a:r>
            <a:r>
              <a:rPr lang="de" sz="1800" dirty="0" smtClean="0"/>
              <a:t>18th October 2023</a:t>
            </a:r>
            <a:endParaRPr sz="180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00" y="555950"/>
            <a:ext cx="2605276" cy="12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221" y="851387"/>
            <a:ext cx="9715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177" y="3820672"/>
            <a:ext cx="968006" cy="96800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759820" y="3580818"/>
            <a:ext cx="96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Slides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Open Source Development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A </a:t>
            </a:r>
            <a:r>
              <a:rPr lang="en-US" dirty="0" smtClean="0"/>
              <a:t>GitHub repository </a:t>
            </a:r>
            <a:r>
              <a:rPr lang="en-US" dirty="0"/>
              <a:t>contains all of your code, your files, and each file's revision history. You can discuss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manage your </a:t>
            </a:r>
            <a:r>
              <a:rPr lang="en-US" dirty="0"/>
              <a:t>work within the </a:t>
            </a:r>
            <a:r>
              <a:rPr lang="en-US" dirty="0" smtClean="0"/>
              <a:t>repository</a:t>
            </a:r>
            <a:br>
              <a:rPr lang="en-US" dirty="0" smtClean="0"/>
            </a:b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055" y="1911489"/>
            <a:ext cx="3795238" cy="2847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feld 5"/>
          <p:cNvSpPr txBox="1"/>
          <p:nvPr/>
        </p:nvSpPr>
        <p:spPr>
          <a:xfrm>
            <a:off x="759759" y="2167095"/>
            <a:ext cx="2386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docs.github.com/en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64" y="2756646"/>
            <a:ext cx="3508818" cy="2001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55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Open Source Development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smtClean="0"/>
              <a:t>Manage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compare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-&gt; Tags -&gt; Releases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6" y="2278891"/>
            <a:ext cx="3249640" cy="2650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50572"/>
            <a:ext cx="3230654" cy="2597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511" y="2938539"/>
            <a:ext cx="3937625" cy="19912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07" y="1876848"/>
            <a:ext cx="980072" cy="534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0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Open Source Development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 smtClean="0"/>
              <a:t>Task management - All </a:t>
            </a:r>
            <a:r>
              <a:rPr lang="en-US" dirty="0"/>
              <a:t>changes are planned and discussed in issues before they are implemented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68" y="2180290"/>
            <a:ext cx="3759083" cy="26490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59697"/>
            <a:ext cx="4226861" cy="3069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8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Open Source Development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err="1" smtClean="0"/>
              <a:t>Coordinated</a:t>
            </a:r>
            <a:r>
              <a:rPr lang="de-DE" dirty="0" smtClean="0"/>
              <a:t> </a:t>
            </a:r>
            <a:r>
              <a:rPr lang="de-DE" dirty="0" err="1" smtClean="0"/>
              <a:t>workflows</a:t>
            </a:r>
            <a:r>
              <a:rPr lang="de-DE" dirty="0" smtClean="0"/>
              <a:t> –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ontribute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 </a:t>
            </a:r>
            <a:r>
              <a:rPr lang="de-DE" dirty="0" err="1" smtClean="0"/>
              <a:t>project</a:t>
            </a:r>
            <a:r>
              <a:rPr lang="de-DE" dirty="0" smtClean="0"/>
              <a:t>?</a:t>
            </a:r>
          </a:p>
          <a:p>
            <a:pPr lvl="1"/>
            <a:r>
              <a:rPr lang="de-DE" dirty="0" smtClean="0"/>
              <a:t>Follow </a:t>
            </a:r>
            <a:r>
              <a:rPr lang="de-DE" dirty="0" err="1" smtClean="0"/>
              <a:t>contribution</a:t>
            </a:r>
            <a:r>
              <a:rPr lang="de-DE" dirty="0" smtClean="0"/>
              <a:t> </a:t>
            </a:r>
            <a:r>
              <a:rPr lang="de-DE" dirty="0" err="1" smtClean="0"/>
              <a:t>guidelines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exist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Start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discussion</a:t>
            </a:r>
            <a:r>
              <a:rPr lang="de-DE" dirty="0" smtClean="0"/>
              <a:t> in </a:t>
            </a:r>
            <a:r>
              <a:rPr lang="de-DE" dirty="0" err="1" smtClean="0"/>
              <a:t>issues</a:t>
            </a:r>
            <a:endParaRPr lang="de-DE" dirty="0" smtClean="0"/>
          </a:p>
          <a:p>
            <a:pPr lvl="1"/>
            <a:r>
              <a:rPr lang="de-DE" dirty="0" err="1" smtClean="0"/>
              <a:t>Fork</a:t>
            </a:r>
            <a:r>
              <a:rPr lang="de-DE" dirty="0" smtClean="0"/>
              <a:t>,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as</a:t>
            </a:r>
            <a:r>
              <a:rPr lang="de-DE" dirty="0" smtClean="0"/>
              <a:t> Pull-Request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458" y="2111011"/>
            <a:ext cx="3807890" cy="27499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12" y="2721240"/>
            <a:ext cx="2970763" cy="2139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5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Open Source Development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people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interested</a:t>
            </a:r>
            <a:r>
              <a:rPr lang="de-DE" dirty="0" smtClean="0"/>
              <a:t> in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" dirty="0" smtClean="0"/>
              <a:t>Insights e.g. activity over time</a:t>
            </a: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467" y="1704789"/>
            <a:ext cx="4448796" cy="457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67" y="2458060"/>
            <a:ext cx="3834878" cy="2524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3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Open Source Development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„Pro </a:t>
            </a:r>
            <a:r>
              <a:rPr lang="de-DE" dirty="0" err="1" smtClean="0"/>
              <a:t>Git</a:t>
            </a:r>
            <a:r>
              <a:rPr lang="de-DE" dirty="0" smtClean="0"/>
              <a:t>“ </a:t>
            </a:r>
            <a:r>
              <a:rPr lang="de-DE" dirty="0" err="1" smtClean="0"/>
              <a:t>shows</a:t>
            </a:r>
            <a:r>
              <a:rPr lang="de-DE" dirty="0" smtClean="0"/>
              <a:t> a </a:t>
            </a:r>
            <a:r>
              <a:rPr lang="de-DE" dirty="0" err="1" smtClean="0"/>
              <a:t>great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collaboration</a:t>
            </a:r>
            <a:r>
              <a:rPr lang="de-DE" dirty="0" smtClean="0"/>
              <a:t> on Open </a:t>
            </a:r>
            <a:r>
              <a:rPr lang="de-DE" dirty="0" err="1" smtClean="0"/>
              <a:t>Textbooks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Open Source Development</a:t>
            </a:r>
          </a:p>
          <a:p>
            <a:endParaRPr lang="de-DE" dirty="0"/>
          </a:p>
          <a:p>
            <a:r>
              <a:rPr lang="de-DE" dirty="0" smtClean="0"/>
              <a:t>… </a:t>
            </a:r>
            <a:r>
              <a:rPr lang="en-US" dirty="0"/>
              <a:t>but it's too complicated for beginners to get into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collaborative </a:t>
            </a:r>
            <a:r>
              <a:rPr lang="en-US" dirty="0"/>
              <a:t>textbook creation and editing with </a:t>
            </a:r>
            <a:r>
              <a:rPr lang="en-US" dirty="0" smtClean="0"/>
              <a:t>GitHub</a:t>
            </a:r>
          </a:p>
          <a:p>
            <a:endParaRPr lang="en-US" dirty="0"/>
          </a:p>
          <a:p>
            <a:r>
              <a:rPr lang="en-US" dirty="0" smtClean="0"/>
              <a:t>Our approach</a:t>
            </a:r>
          </a:p>
          <a:p>
            <a:pPr lvl="1"/>
            <a:r>
              <a:rPr lang="en-US" sz="1800" dirty="0" smtClean="0"/>
              <a:t>Create easy to use templates</a:t>
            </a:r>
          </a:p>
          <a:p>
            <a:pPr lvl="1"/>
            <a:r>
              <a:rPr lang="en-US" sz="1800" dirty="0" smtClean="0"/>
              <a:t>Provide a Quick Start tutorial and further instructions and a </a:t>
            </a:r>
            <a:r>
              <a:rPr lang="en-US" sz="1800" dirty="0" err="1" smtClean="0"/>
              <a:t>referenceto</a:t>
            </a:r>
            <a:r>
              <a:rPr lang="en-US" sz="1800" dirty="0" smtClean="0"/>
              <a:t> get started as an author/teacher with GitHub/GitLab  </a:t>
            </a:r>
            <a:endParaRPr lang="de-DE" sz="1800" dirty="0" smtClean="0"/>
          </a:p>
          <a:p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383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de" b="1" dirty="0" smtClean="0">
                <a:solidFill>
                  <a:srgbClr val="0D2B5A"/>
                </a:solidFill>
              </a:rPr>
              <a:t>OER GitHub Template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smtClean="0"/>
              <a:t>A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repository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repositories</a:t>
            </a:r>
            <a:endParaRPr lang="de-DE" dirty="0" smtClean="0"/>
          </a:p>
          <a:p>
            <a:pPr lvl="1"/>
            <a:r>
              <a:rPr lang="de-DE" dirty="0" smtClean="0"/>
              <a:t>Basic </a:t>
            </a:r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textbook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 (</a:t>
            </a:r>
            <a:r>
              <a:rPr lang="de-DE" dirty="0" err="1" smtClean="0"/>
              <a:t>project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„Pro </a:t>
            </a:r>
            <a:r>
              <a:rPr lang="de-DE" dirty="0" err="1" smtClean="0"/>
              <a:t>Git</a:t>
            </a:r>
            <a:r>
              <a:rPr lang="de-DE" dirty="0" smtClean="0"/>
              <a:t>“ different </a:t>
            </a:r>
            <a:r>
              <a:rPr lang="de-DE" dirty="0" err="1" smtClean="0"/>
              <a:t>output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r>
              <a:rPr lang="de-DE" dirty="0" smtClean="0"/>
              <a:t> e.g. HTML, PDF, EPUB</a:t>
            </a:r>
          </a:p>
          <a:p>
            <a:pPr lvl="1"/>
            <a:r>
              <a:rPr lang="de-DE" dirty="0" err="1" smtClean="0"/>
              <a:t>Contains</a:t>
            </a:r>
            <a:r>
              <a:rPr lang="de-DE" dirty="0" smtClean="0"/>
              <a:t> </a:t>
            </a:r>
            <a:r>
              <a:rPr lang="de-DE" dirty="0" err="1" smtClean="0"/>
              <a:t>metadata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gernerates</a:t>
            </a:r>
            <a:r>
              <a:rPr lang="de-DE" dirty="0" smtClean="0"/>
              <a:t> </a:t>
            </a:r>
            <a:r>
              <a:rPr lang="de-DE" dirty="0" err="1" smtClean="0"/>
              <a:t>landing</a:t>
            </a:r>
            <a:r>
              <a:rPr lang="de-DE" dirty="0" smtClean="0"/>
              <a:t> </a:t>
            </a:r>
            <a:r>
              <a:rPr lang="de-DE" dirty="0" err="1" smtClean="0"/>
              <a:t>page</a:t>
            </a:r>
            <a:endParaRPr lang="de-DE" dirty="0" smtClean="0"/>
          </a:p>
          <a:p>
            <a:pPr lvl="1"/>
            <a:r>
              <a:rPr lang="de-DE" dirty="0" err="1" smtClean="0"/>
              <a:t>Extendable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r>
              <a:rPr lang="de-DE" dirty="0" smtClean="0"/>
              <a:t> 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annotation</a:t>
            </a:r>
            <a:r>
              <a:rPr lang="de-DE" dirty="0" smtClean="0"/>
              <a:t>, </a:t>
            </a:r>
            <a:r>
              <a:rPr lang="de-DE" dirty="0" err="1" smtClean="0"/>
              <a:t>transformation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Python </a:t>
            </a:r>
            <a:r>
              <a:rPr lang="de-DE" dirty="0" err="1" smtClean="0"/>
              <a:t>scripts</a:t>
            </a:r>
            <a:endParaRPr lang="de-DE" dirty="0" smtClean="0"/>
          </a:p>
          <a:p>
            <a:pPr lvl="1"/>
            <a:r>
              <a:rPr lang="de-DE" dirty="0" err="1" smtClean="0"/>
              <a:t>Resusable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template</a:t>
            </a:r>
            <a:r>
              <a:rPr lang="de-DE" dirty="0" smtClean="0"/>
              <a:t> </a:t>
            </a:r>
            <a:r>
              <a:rPr lang="de-DE" dirty="0" err="1" smtClean="0"/>
              <a:t>projects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layout</a:t>
            </a:r>
            <a:r>
              <a:rPr lang="de-DE" dirty="0" smtClean="0"/>
              <a:t>/</a:t>
            </a:r>
            <a:r>
              <a:rPr lang="de-DE" dirty="0" err="1" smtClean="0"/>
              <a:t>branding</a:t>
            </a:r>
            <a:r>
              <a:rPr lang="de-DE" dirty="0" smtClean="0"/>
              <a:t> e.g.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universities</a:t>
            </a:r>
            <a:endParaRPr lang="de-DE" dirty="0" smtClean="0"/>
          </a:p>
          <a:p>
            <a:pPr lvl="1"/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differents</a:t>
            </a:r>
            <a:r>
              <a:rPr lang="de-DE" dirty="0" smtClean="0"/>
              <a:t> </a:t>
            </a:r>
            <a:r>
              <a:rPr lang="de-DE" dirty="0" err="1" smtClean="0"/>
              <a:t>kinds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publications</a:t>
            </a:r>
            <a:r>
              <a:rPr lang="de-DE" dirty="0" smtClean="0"/>
              <a:t> e.g. </a:t>
            </a:r>
            <a:r>
              <a:rPr lang="de-DE" dirty="0" err="1"/>
              <a:t>t</a:t>
            </a:r>
            <a:r>
              <a:rPr lang="de-DE" dirty="0" err="1" smtClean="0"/>
              <a:t>extbooks</a:t>
            </a:r>
            <a:r>
              <a:rPr lang="de-DE" dirty="0" smtClean="0"/>
              <a:t>, </a:t>
            </a:r>
            <a:r>
              <a:rPr lang="de-DE" dirty="0" err="1"/>
              <a:t>a</a:t>
            </a:r>
            <a:r>
              <a:rPr lang="de-DE" dirty="0" err="1" smtClean="0"/>
              <a:t>rticles</a:t>
            </a:r>
            <a:r>
              <a:rPr lang="de-DE" dirty="0" smtClean="0"/>
              <a:t>, </a:t>
            </a:r>
            <a:r>
              <a:rPr lang="de-DE" dirty="0" err="1" smtClean="0"/>
              <a:t>thesis</a:t>
            </a:r>
            <a:r>
              <a:rPr lang="de-DE" dirty="0" smtClean="0"/>
              <a:t>, </a:t>
            </a:r>
            <a:r>
              <a:rPr lang="de-DE" dirty="0" err="1" smtClean="0"/>
              <a:t>reports</a:t>
            </a:r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endParaRPr lang="de-DE" dirty="0" smtClean="0"/>
          </a:p>
          <a:p>
            <a:pPr lvl="1"/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10" y="3353863"/>
            <a:ext cx="5160515" cy="1349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34" y="3480130"/>
            <a:ext cx="1088745" cy="10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de" b="1" dirty="0">
                <a:solidFill>
                  <a:srgbClr val="0D2B5A"/>
                </a:solidFill>
              </a:rPr>
              <a:t>OER GitHub Template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output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86" y="1664317"/>
            <a:ext cx="3313642" cy="2645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604" y="1174751"/>
            <a:ext cx="2784345" cy="22111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7314" y="2860675"/>
            <a:ext cx="2331432" cy="2129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208" y="2313710"/>
            <a:ext cx="2595085" cy="2188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Google Shape;182;p27"/>
          <p:cNvSpPr/>
          <p:nvPr/>
        </p:nvSpPr>
        <p:spPr>
          <a:xfrm>
            <a:off x="4055883" y="3587989"/>
            <a:ext cx="586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337" y="2987088"/>
            <a:ext cx="2498340" cy="1774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1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de" b="1" dirty="0">
                <a:solidFill>
                  <a:srgbClr val="0D2B5A"/>
                </a:solidFill>
              </a:rPr>
              <a:t>OER GitHub Template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US" dirty="0" smtClean="0"/>
              <a:t>Also </a:t>
            </a:r>
            <a:r>
              <a:rPr lang="en-US" dirty="0"/>
              <a:t>applicable for student research projects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output in </a:t>
            </a:r>
            <a:r>
              <a:rPr lang="de" dirty="0" smtClean="0"/>
              <a:t>HTML</a:t>
            </a:r>
            <a:r>
              <a:rPr lang="de" dirty="0"/>
              <a:t>, PDF, EPUB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 u="sng" dirty="0">
                <a:solidFill>
                  <a:schemeClr val="hlink"/>
                </a:solidFill>
                <a:hlinkClick r:id="rId3"/>
              </a:rPr>
              <a:t>https://gitlab.com/axel-klinger/studienarbeit</a:t>
            </a:r>
            <a:r>
              <a:rPr lang="de" sz="1400" dirty="0"/>
              <a:t> </a:t>
            </a:r>
            <a:endParaRPr sz="1400" dirty="0"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5">
            <a:alphaModFix/>
          </a:blip>
          <a:srcRect t="3707" r="48127" b="56386"/>
          <a:stretch/>
        </p:blipFill>
        <p:spPr>
          <a:xfrm>
            <a:off x="711625" y="2375250"/>
            <a:ext cx="2673249" cy="15413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6">
            <a:alphaModFix/>
          </a:blip>
          <a:srcRect l="18022" t="4515" r="18630" b="35272"/>
          <a:stretch/>
        </p:blipFill>
        <p:spPr>
          <a:xfrm>
            <a:off x="5803225" y="1679113"/>
            <a:ext cx="2064374" cy="14705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7">
            <a:alphaModFix/>
          </a:blip>
          <a:srcRect l="21406" t="4520" r="23621" b="36614"/>
          <a:stretch/>
        </p:blipFill>
        <p:spPr>
          <a:xfrm>
            <a:off x="4131350" y="1981875"/>
            <a:ext cx="2064374" cy="1656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4048" y="3056375"/>
            <a:ext cx="2339825" cy="1753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0647" y="2973625"/>
            <a:ext cx="2276925" cy="17065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2" name="Google Shape;172;p26"/>
          <p:cNvSpPr/>
          <p:nvPr/>
        </p:nvSpPr>
        <p:spPr>
          <a:xfrm>
            <a:off x="3482275" y="2884000"/>
            <a:ext cx="550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5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Interactive Courses on GitHub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err="1" smtClean="0"/>
              <a:t>LiaScript</a:t>
            </a:r>
            <a:endParaRPr lang="de-DE" dirty="0" smtClean="0"/>
          </a:p>
          <a:p>
            <a:pPr lvl="1"/>
            <a:r>
              <a:rPr lang="en-US" dirty="0"/>
              <a:t>Very easy to get started, since a text file on GitHub/GitLab alone is sufficient, which is then called and interpreted by the </a:t>
            </a:r>
            <a:r>
              <a:rPr lang="en-US" dirty="0" err="1"/>
              <a:t>LiaScript</a:t>
            </a:r>
            <a:r>
              <a:rPr lang="en-US" dirty="0"/>
              <a:t> </a:t>
            </a:r>
            <a:r>
              <a:rPr lang="en-US" dirty="0" smtClean="0"/>
              <a:t>page</a:t>
            </a:r>
          </a:p>
          <a:p>
            <a:pPr lvl="1"/>
            <a:r>
              <a:rPr lang="en-US" dirty="0" smtClean="0"/>
              <a:t>Many interactive </a:t>
            </a:r>
            <a:r>
              <a:rPr lang="en-US" dirty="0"/>
              <a:t>elements for tasks and program </a:t>
            </a:r>
            <a:r>
              <a:rPr lang="en-US" dirty="0" smtClean="0"/>
              <a:t>execution</a:t>
            </a:r>
          </a:p>
          <a:p>
            <a:pPr lvl="1"/>
            <a:r>
              <a:rPr lang="en-US" dirty="0" smtClean="0"/>
              <a:t>Extensive </a:t>
            </a:r>
            <a:r>
              <a:rPr lang="en-US" dirty="0"/>
              <a:t>reference and </a:t>
            </a:r>
            <a:r>
              <a:rPr lang="en-US" dirty="0" smtClean="0"/>
              <a:t>instructions</a:t>
            </a:r>
          </a:p>
          <a:p>
            <a:pPr lvl="1"/>
            <a:r>
              <a:rPr lang="en-US" dirty="0" smtClean="0"/>
              <a:t>Good </a:t>
            </a:r>
            <a:r>
              <a:rPr lang="en-US" dirty="0"/>
              <a:t>display on all </a:t>
            </a:r>
            <a:r>
              <a:rPr lang="en-US" dirty="0" smtClean="0"/>
              <a:t>devices</a:t>
            </a:r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1;p27"/>
          <p:cNvPicPr preferRelativeResize="0"/>
          <p:nvPr/>
        </p:nvPicPr>
        <p:blipFill rotWithShape="1">
          <a:blip r:embed="rId4">
            <a:alphaModFix/>
          </a:blip>
          <a:srcRect t="3984"/>
          <a:stretch/>
        </p:blipFill>
        <p:spPr>
          <a:xfrm>
            <a:off x="1022886" y="3018865"/>
            <a:ext cx="2540585" cy="1813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Google Shape;182;p27"/>
          <p:cNvSpPr/>
          <p:nvPr/>
        </p:nvSpPr>
        <p:spPr>
          <a:xfrm>
            <a:off x="3972379" y="3317696"/>
            <a:ext cx="5868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0169" y="2643635"/>
            <a:ext cx="3215135" cy="2245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57" y="4084483"/>
            <a:ext cx="823632" cy="8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7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de" b="1" dirty="0">
                <a:solidFill>
                  <a:srgbClr val="0D2B5A"/>
                </a:solidFill>
              </a:rPr>
              <a:t>Introduction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smtClean="0"/>
              <a:t>Technische Informationsbibliothek (TIB) </a:t>
            </a:r>
            <a:r>
              <a:rPr lang="de-DE" dirty="0" smtClean="0">
                <a:hlinkClick r:id="rId3"/>
              </a:rPr>
              <a:t>https://tib.eu/en/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Leibniz Information </a:t>
            </a:r>
            <a:r>
              <a:rPr lang="de-DE" dirty="0" err="1" smtClean="0"/>
              <a:t>Centre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Science </a:t>
            </a:r>
            <a:r>
              <a:rPr lang="de-DE" dirty="0" err="1" smtClean="0"/>
              <a:t>and</a:t>
            </a:r>
            <a:r>
              <a:rPr lang="de-DE" dirty="0" smtClean="0"/>
              <a:t> Technology in Germany </a:t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University Library in Hannover</a:t>
            </a:r>
          </a:p>
          <a:p>
            <a:pPr marL="114300" indent="0">
              <a:buNone/>
            </a:pPr>
            <a:endParaRPr lang="de-DE" dirty="0" smtClean="0"/>
          </a:p>
          <a:p>
            <a:r>
              <a:rPr lang="de-DE" dirty="0" smtClean="0"/>
              <a:t>At TIB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building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infrastructure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Open Science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Open Education</a:t>
            </a:r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585" y="2366683"/>
            <a:ext cx="4793064" cy="24921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986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Formats on GitHub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33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de-DE" dirty="0" smtClean="0"/>
              <a:t>Great </a:t>
            </a:r>
            <a:r>
              <a:rPr lang="de-DE" dirty="0" err="1" smtClean="0"/>
              <a:t>for</a:t>
            </a:r>
            <a:r>
              <a:rPr lang="de-DE" dirty="0" smtClean="0"/>
              <a:t> Open </a:t>
            </a:r>
            <a:r>
              <a:rPr lang="de-DE" dirty="0" err="1" smtClean="0"/>
              <a:t>Textbooks</a:t>
            </a:r>
            <a:r>
              <a:rPr lang="de-DE" dirty="0" smtClean="0"/>
              <a:t>, Interactive </a:t>
            </a:r>
            <a:r>
              <a:rPr lang="de-DE" dirty="0" err="1" smtClean="0"/>
              <a:t>courses</a:t>
            </a:r>
            <a:r>
              <a:rPr lang="de-DE" dirty="0" smtClean="0"/>
              <a:t>, </a:t>
            </a:r>
            <a:r>
              <a:rPr lang="de-DE" dirty="0" err="1" smtClean="0"/>
              <a:t>Assesments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… </a:t>
            </a:r>
            <a:r>
              <a:rPr lang="de-DE" dirty="0" err="1" smtClean="0"/>
              <a:t>and</a:t>
            </a:r>
            <a:r>
              <a:rPr lang="de-DE" dirty="0" smtClean="0"/>
              <a:t> all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plain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smtClean="0"/>
              <a:t>Images </a:t>
            </a:r>
            <a:r>
              <a:rPr lang="de-DE" dirty="0" err="1" smtClean="0"/>
              <a:t>and</a:t>
            </a:r>
            <a:r>
              <a:rPr lang="de-DE" dirty="0" smtClean="0"/>
              <a:t> Office Dokuments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shared</a:t>
            </a:r>
            <a:r>
              <a:rPr lang="de-DE" dirty="0" smtClean="0"/>
              <a:t> on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GitLab, but </a:t>
            </a:r>
            <a:r>
              <a:rPr lang="de-DE" dirty="0" err="1" smtClean="0"/>
              <a:t>they</a:t>
            </a:r>
            <a:r>
              <a:rPr lang="de-DE" dirty="0" smtClean="0"/>
              <a:t> will not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diffs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growing</a:t>
            </a:r>
            <a:r>
              <a:rPr lang="de-DE" dirty="0" smtClean="0"/>
              <a:t> fast!</a:t>
            </a:r>
          </a:p>
          <a:p>
            <a:endParaRPr lang="de-DE" dirty="0"/>
          </a:p>
          <a:p>
            <a:r>
              <a:rPr lang="de-DE" dirty="0" smtClean="0"/>
              <a:t>Not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Videos, just </a:t>
            </a:r>
            <a:r>
              <a:rPr lang="de-DE" dirty="0" err="1" smtClean="0"/>
              <a:t>embed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in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!</a:t>
            </a:r>
            <a:endParaRPr lang="de-DE" dirty="0"/>
          </a:p>
          <a:p>
            <a:endParaRPr lang="de-DE" dirty="0" smtClean="0"/>
          </a:p>
          <a:p>
            <a:r>
              <a:rPr lang="de-DE" b="1" dirty="0" smtClean="0"/>
              <a:t>Templates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LiaScript</a:t>
            </a:r>
            <a:r>
              <a:rPr lang="de-DE" b="1" dirty="0" smtClean="0"/>
              <a:t> </a:t>
            </a:r>
            <a:r>
              <a:rPr lang="de-DE" b="1" dirty="0" err="1" smtClean="0"/>
              <a:t>are</a:t>
            </a:r>
            <a:r>
              <a:rPr lang="de-DE" b="1" dirty="0" smtClean="0"/>
              <a:t> just </a:t>
            </a:r>
            <a:r>
              <a:rPr lang="de-DE" b="1" dirty="0" err="1" smtClean="0"/>
              <a:t>two</a:t>
            </a:r>
            <a:r>
              <a:rPr lang="de-DE" b="1" dirty="0" smtClean="0"/>
              <a:t> </a:t>
            </a:r>
            <a:r>
              <a:rPr lang="de-DE" b="1" dirty="0" err="1" smtClean="0"/>
              <a:t>examples</a:t>
            </a:r>
            <a:r>
              <a:rPr lang="de-DE" b="1" dirty="0"/>
              <a:t> </a:t>
            </a:r>
            <a:r>
              <a:rPr lang="de-DE" b="1" dirty="0" smtClean="0"/>
              <a:t>– </a:t>
            </a:r>
            <a:r>
              <a:rPr lang="de-DE" b="1" dirty="0" err="1" smtClean="0"/>
              <a:t>we</a:t>
            </a:r>
            <a:r>
              <a:rPr lang="de-DE" b="1" dirty="0" smtClean="0"/>
              <a:t> will </a:t>
            </a:r>
            <a:r>
              <a:rPr lang="de-DE" b="1" dirty="0" err="1" smtClean="0"/>
              <a:t>introduce</a:t>
            </a:r>
            <a:r>
              <a:rPr lang="de-DE" b="1" dirty="0" smtClean="0"/>
              <a:t> </a:t>
            </a:r>
            <a:r>
              <a:rPr lang="de-DE" b="1" dirty="0" err="1" smtClean="0"/>
              <a:t>other</a:t>
            </a:r>
            <a:r>
              <a:rPr lang="de-DE" b="1" dirty="0" smtClean="0"/>
              <a:t> </a:t>
            </a:r>
            <a:r>
              <a:rPr lang="de-DE" b="1" dirty="0" err="1" smtClean="0"/>
              <a:t>formats</a:t>
            </a:r>
            <a:r>
              <a:rPr lang="de-DE" b="1" dirty="0" smtClean="0"/>
              <a:t> in </a:t>
            </a:r>
            <a:r>
              <a:rPr lang="de-DE" b="1" dirty="0" err="1" smtClean="0"/>
              <a:t>our</a:t>
            </a:r>
            <a:r>
              <a:rPr lang="de-DE" b="1" dirty="0" smtClean="0"/>
              <a:t> </a:t>
            </a:r>
            <a:r>
              <a:rPr lang="de-DE" b="1" dirty="0" err="1" smtClean="0"/>
              <a:t>tutorial</a:t>
            </a:r>
            <a:r>
              <a:rPr lang="de-DE" b="1" dirty="0" smtClean="0"/>
              <a:t>, </a:t>
            </a:r>
            <a:r>
              <a:rPr lang="de-DE" b="1" dirty="0" err="1" smtClean="0"/>
              <a:t>as</a:t>
            </a:r>
            <a:r>
              <a:rPr lang="de-DE" b="1" dirty="0" smtClean="0"/>
              <a:t> </a:t>
            </a:r>
            <a:r>
              <a:rPr lang="de-DE" b="1" dirty="0" err="1" smtClean="0"/>
              <a:t>it</a:t>
            </a:r>
            <a:r>
              <a:rPr lang="de-DE" b="1" dirty="0" smtClean="0"/>
              <a:t> </a:t>
            </a:r>
            <a:r>
              <a:rPr lang="de-DE" b="1" dirty="0" err="1" smtClean="0"/>
              <a:t>grows</a:t>
            </a:r>
            <a:endParaRPr lang="de-DE" b="1" dirty="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83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Make it findable!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33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de-DE" dirty="0" smtClean="0"/>
              <a:t>Tag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/>
              <a:t> „</a:t>
            </a:r>
            <a:r>
              <a:rPr lang="de-DE" dirty="0" smtClean="0"/>
              <a:t>open-</a:t>
            </a:r>
            <a:r>
              <a:rPr lang="de-DE" dirty="0" err="1" smtClean="0"/>
              <a:t>educational</a:t>
            </a:r>
            <a:r>
              <a:rPr lang="de-DE" dirty="0" smtClean="0"/>
              <a:t>-</a:t>
            </a:r>
            <a:r>
              <a:rPr lang="de-DE" dirty="0" err="1" smtClean="0"/>
              <a:t>resources</a:t>
            </a:r>
            <a:r>
              <a:rPr lang="de-DE" dirty="0" smtClean="0"/>
              <a:t>“ </a:t>
            </a:r>
          </a:p>
          <a:p>
            <a:pPr lvl="0"/>
            <a:r>
              <a:rPr lang="de-DE" dirty="0" smtClean="0"/>
              <a:t>Add </a:t>
            </a:r>
            <a:r>
              <a:rPr lang="de-DE" dirty="0" err="1"/>
              <a:t>m</a:t>
            </a:r>
            <a:r>
              <a:rPr lang="de-DE" dirty="0" err="1" smtClean="0"/>
              <a:t>etadata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findable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OERSI, Google,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engines</a:t>
            </a:r>
            <a:endParaRPr lang="de-DE" dirty="0" smtClean="0"/>
          </a:p>
          <a:p>
            <a:pPr lvl="0"/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/>
              <a:t>Metadata</a:t>
            </a:r>
            <a:r>
              <a:rPr lang="de-DE" dirty="0"/>
              <a:t>-Form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Consistent</a:t>
            </a:r>
            <a:r>
              <a:rPr lang="de-DE" dirty="0" smtClean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</a:t>
            </a:r>
            <a:r>
              <a:rPr lang="de-DE" dirty="0" err="1" smtClean="0"/>
              <a:t>vacabulary</a:t>
            </a:r>
            <a:endParaRPr lang="de-DE" dirty="0" smtClean="0"/>
          </a:p>
          <a:p>
            <a:pPr lvl="0"/>
            <a:r>
              <a:rPr lang="de-DE" dirty="0" smtClean="0"/>
              <a:t>Google-</a:t>
            </a:r>
            <a:r>
              <a:rPr lang="de-DE" dirty="0" err="1" smtClean="0"/>
              <a:t>compliant</a:t>
            </a:r>
            <a:r>
              <a:rPr lang="de-DE" dirty="0" smtClean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smtClean="0"/>
              <a:t>schema.org/</a:t>
            </a:r>
            <a:r>
              <a:rPr lang="de-DE" dirty="0" err="1" smtClean="0"/>
              <a:t>CreativeWork</a:t>
            </a:r>
            <a:endParaRPr dirty="0" smtClean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de-DE" dirty="0" smtClean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3952893" y="3117144"/>
            <a:ext cx="678600" cy="49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7" y="2646543"/>
            <a:ext cx="2528600" cy="2122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759" y="2646543"/>
            <a:ext cx="2423914" cy="21228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51" y="3694860"/>
            <a:ext cx="1126191" cy="112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OER Github Tutorial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smtClean="0"/>
              <a:t>Quick Start </a:t>
            </a:r>
          </a:p>
          <a:p>
            <a:pPr lvl="1"/>
            <a:r>
              <a:rPr lang="de-DE" dirty="0" err="1" smtClean="0"/>
              <a:t>create</a:t>
            </a:r>
            <a:r>
              <a:rPr lang="de-DE" dirty="0" smtClean="0"/>
              <a:t> a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Open </a:t>
            </a:r>
            <a:r>
              <a:rPr lang="de-DE" dirty="0" err="1" smtClean="0"/>
              <a:t>Textbook</a:t>
            </a:r>
            <a:r>
              <a:rPr lang="de-DE" dirty="0" smtClean="0"/>
              <a:t> on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endParaRPr lang="de-DE" dirty="0"/>
          </a:p>
          <a:p>
            <a:pPr lvl="1"/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findable</a:t>
            </a:r>
            <a:r>
              <a:rPr lang="de-DE" dirty="0" smtClean="0"/>
              <a:t> in OERSI </a:t>
            </a:r>
            <a:br>
              <a:rPr lang="de-DE" dirty="0" smtClean="0"/>
            </a:br>
            <a:r>
              <a:rPr lang="de-DE" dirty="0" smtClean="0"/>
              <a:t>… in </a:t>
            </a: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5min</a:t>
            </a:r>
          </a:p>
          <a:p>
            <a:r>
              <a:rPr lang="de-DE" sz="1800" dirty="0" err="1" smtClean="0"/>
              <a:t>Step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</a:t>
            </a:r>
            <a:r>
              <a:rPr lang="de-DE" sz="1800" dirty="0" err="1" smtClean="0"/>
              <a:t>Step</a:t>
            </a:r>
            <a:r>
              <a:rPr lang="de-DE" sz="1800" dirty="0" smtClean="0"/>
              <a:t> </a:t>
            </a:r>
            <a:endParaRPr lang="de-DE" dirty="0"/>
          </a:p>
          <a:p>
            <a:pPr lvl="1"/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all </a:t>
            </a:r>
            <a:r>
              <a:rPr lang="de-DE" dirty="0" err="1" smtClean="0"/>
              <a:t>steps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… in 10-20min</a:t>
            </a:r>
          </a:p>
          <a:p>
            <a:r>
              <a:rPr lang="en-US" dirty="0" smtClean="0"/>
              <a:t>Reference</a:t>
            </a:r>
            <a:endParaRPr lang="en-US" dirty="0"/>
          </a:p>
          <a:p>
            <a:pPr lvl="1"/>
            <a:r>
              <a:rPr lang="en-US" dirty="0" smtClean="0"/>
              <a:t>advanced topics</a:t>
            </a:r>
            <a:br>
              <a:rPr lang="en-US" dirty="0" smtClean="0"/>
            </a:br>
            <a:r>
              <a:rPr lang="en-US" dirty="0" smtClean="0"/>
              <a:t>… under construction</a:t>
            </a:r>
          </a:p>
          <a:p>
            <a:pPr lvl="1"/>
            <a:endParaRPr lang="en-US" dirty="0"/>
          </a:p>
          <a:p>
            <a:pPr marL="114300" indent="0">
              <a:buNone/>
            </a:pPr>
            <a:r>
              <a:rPr lang="de-DE" b="1" dirty="0"/>
              <a:t> </a:t>
            </a:r>
            <a:r>
              <a:rPr lang="de-DE" b="1" dirty="0" err="1"/>
              <a:t>F</a:t>
            </a:r>
            <a:r>
              <a:rPr lang="de-DE" b="1" dirty="0" err="1" smtClean="0"/>
              <a:t>eel</a:t>
            </a:r>
            <a:r>
              <a:rPr lang="de-DE" b="1" dirty="0" smtClean="0"/>
              <a:t> </a:t>
            </a:r>
            <a:r>
              <a:rPr lang="de-DE" b="1" dirty="0" err="1"/>
              <a:t>free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contribute</a:t>
            </a:r>
            <a:r>
              <a:rPr lang="de-DE" b="1" dirty="0"/>
              <a:t> ;-)</a:t>
            </a:r>
            <a:endParaRPr lang="de-DE" dirty="0" smtClean="0"/>
          </a:p>
          <a:p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83441"/>
            <a:ext cx="4237519" cy="2771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19" y="3916373"/>
            <a:ext cx="934520" cy="9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Conclusion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17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/>
              <a:t>GitHub/GitLab </a:t>
            </a:r>
            <a:r>
              <a:rPr lang="en-US" sz="2400" dirty="0" smtClean="0"/>
              <a:t>provide </a:t>
            </a:r>
            <a:r>
              <a:rPr lang="en-US" sz="2400" dirty="0"/>
              <a:t>a global solution for </a:t>
            </a:r>
            <a:r>
              <a:rPr lang="en-US" sz="2400" dirty="0" smtClean="0"/>
              <a:t>creation</a:t>
            </a:r>
            <a:r>
              <a:rPr lang="en-US" sz="2400" dirty="0"/>
              <a:t> </a:t>
            </a:r>
            <a:r>
              <a:rPr lang="en-US" sz="2400" dirty="0" smtClean="0"/>
              <a:t>and </a:t>
            </a:r>
            <a:r>
              <a:rPr lang="en-US" sz="2400" dirty="0"/>
              <a:t>collaborative </a:t>
            </a:r>
            <a:r>
              <a:rPr lang="en-US" sz="2400" dirty="0" smtClean="0"/>
              <a:t>development of Open Textbooks and interactive courses without any software or additional infrastructure</a:t>
            </a:r>
            <a:endParaRPr lang="de" sz="2400" dirty="0" smtClean="0"/>
          </a:p>
          <a:p>
            <a:pPr marL="0" lv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2400" dirty="0" smtClean="0"/>
              <a:t>Projects from GitHub and GitLab, tagged as „</a:t>
            </a:r>
            <a:r>
              <a:rPr lang="de-DE" sz="2400" dirty="0" smtClean="0"/>
              <a:t>open-</a:t>
            </a:r>
            <a:r>
              <a:rPr lang="de-DE" sz="2400" dirty="0" err="1" smtClean="0"/>
              <a:t>educational</a:t>
            </a:r>
            <a:r>
              <a:rPr lang="de-DE" sz="2400" dirty="0" smtClean="0"/>
              <a:t>-</a:t>
            </a:r>
            <a:r>
              <a:rPr lang="de-DE" sz="2400" dirty="0" err="1" smtClean="0"/>
              <a:t>resources</a:t>
            </a:r>
            <a:r>
              <a:rPr lang="de-DE" sz="2400" dirty="0" smtClean="0"/>
              <a:t>“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filled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consistent</a:t>
            </a:r>
            <a:r>
              <a:rPr lang="de-DE" sz="2400" dirty="0" smtClean="0"/>
              <a:t> </a:t>
            </a:r>
            <a:r>
              <a:rPr lang="de-DE" sz="2400" dirty="0" err="1" smtClean="0"/>
              <a:t>metadata</a:t>
            </a:r>
            <a:r>
              <a:rPr lang="de-DE" sz="2400" dirty="0" smtClean="0"/>
              <a:t>, will </a:t>
            </a:r>
            <a:r>
              <a:rPr lang="de-DE" sz="2400" dirty="0" err="1" smtClean="0"/>
              <a:t>automatically</a:t>
            </a:r>
            <a:r>
              <a:rPr lang="de-DE" sz="2400" dirty="0" smtClean="0"/>
              <a:t> </a:t>
            </a:r>
            <a:r>
              <a:rPr lang="de-DE" sz="2400" dirty="0" err="1" smtClean="0"/>
              <a:t>be</a:t>
            </a:r>
            <a:r>
              <a:rPr lang="de-DE" sz="2400" dirty="0" smtClean="0"/>
              <a:t> </a:t>
            </a:r>
            <a:r>
              <a:rPr lang="de-DE" sz="2400" dirty="0" err="1" smtClean="0"/>
              <a:t>listed</a:t>
            </a:r>
            <a:r>
              <a:rPr lang="de-DE" sz="2400" dirty="0" smtClean="0"/>
              <a:t> in OERSI</a:t>
            </a:r>
            <a:endParaRPr lang="de" sz="2400" dirty="0" smtClean="0"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00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Thanks for your attention!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dirty="0" smtClean="0"/>
              <a:t>Contact: </a:t>
            </a:r>
            <a:r>
              <a:rPr lang="de" u="sng" dirty="0" smtClean="0">
                <a:solidFill>
                  <a:schemeClr val="hlink"/>
                </a:solidFill>
                <a:hlinkClick r:id="rId3"/>
              </a:rPr>
              <a:t>axel.klinger@tib.eu</a:t>
            </a:r>
            <a:endParaRPr lang="de-DE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de-DE" b="1" dirty="0" smtClean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de-DE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200" b="1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200" b="1" dirty="0"/>
              <a:t>Creative Commons Attribution 4.0 International</a:t>
            </a:r>
            <a:br>
              <a:rPr lang="de" sz="1200" b="1" dirty="0"/>
            </a:br>
            <a:r>
              <a:rPr lang="de" sz="1200" u="sng" dirty="0">
                <a:solidFill>
                  <a:schemeClr val="hlink"/>
                </a:solidFill>
                <a:hlinkClick r:id="rId4"/>
              </a:rPr>
              <a:t>https://creativecommons.org/licenses/by/4.0/deed.de</a:t>
            </a:r>
            <a:r>
              <a:rPr lang="de" sz="1200" dirty="0"/>
              <a:t> </a:t>
            </a:r>
            <a:endParaRPr sz="1200" dirty="0"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6813" y="3998606"/>
            <a:ext cx="971075" cy="3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956" y="2473841"/>
            <a:ext cx="1236035" cy="123603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848985" y="2252578"/>
            <a:ext cx="96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Slides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97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Introduction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4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 smtClean="0"/>
              <a:t>2019 launched </a:t>
            </a:r>
            <a:r>
              <a:rPr lang="en-US" dirty="0" err="1"/>
              <a:t>twillo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https://twillo.de</a:t>
            </a:r>
            <a:r>
              <a:rPr lang="en-US" dirty="0"/>
              <a:t> as Lower Saxony's OER portal </a:t>
            </a:r>
            <a:r>
              <a:rPr lang="en-US" dirty="0" smtClean="0"/>
              <a:t>for HE</a:t>
            </a:r>
          </a:p>
          <a:p>
            <a:r>
              <a:rPr lang="en-US" dirty="0" smtClean="0"/>
              <a:t>2020 started the OER </a:t>
            </a:r>
            <a:r>
              <a:rPr lang="en-US" dirty="0"/>
              <a:t>search index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oersi.org</a:t>
            </a:r>
            <a:r>
              <a:rPr lang="en-US" dirty="0" smtClean="0"/>
              <a:t> to search on distributed repositories and provide an open API</a:t>
            </a:r>
          </a:p>
          <a:p>
            <a:endParaRPr lang="en-US"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888" y="2253082"/>
            <a:ext cx="5820902" cy="266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43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Introduction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0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-US" dirty="0"/>
              <a:t>With the collection in OERSI, the following questions </a:t>
            </a:r>
            <a:r>
              <a:rPr lang="en-US" dirty="0" smtClean="0"/>
              <a:t>arise</a:t>
            </a:r>
            <a:endParaRPr lang="de-DE" dirty="0"/>
          </a:p>
          <a:p>
            <a:pPr marL="114300" indent="0">
              <a:buNone/>
            </a:pPr>
            <a:endParaRPr lang="de-DE" dirty="0" smtClean="0"/>
          </a:p>
          <a:p>
            <a:pPr>
              <a:buFont typeface="Arial"/>
              <a:buAutoNum type="alphaLcParenR"/>
            </a:pPr>
            <a:r>
              <a:rPr lang="en-US" dirty="0"/>
              <a:t>What are suitable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working environments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cross-regional </a:t>
            </a:r>
            <a:r>
              <a:rPr lang="en-US" dirty="0" smtClean="0"/>
              <a:t>collaboration?</a:t>
            </a:r>
            <a:br>
              <a:rPr lang="en-US" dirty="0" smtClean="0"/>
            </a:br>
            <a:endParaRPr lang="de-DE" dirty="0"/>
          </a:p>
          <a:p>
            <a:pPr>
              <a:buAutoNum type="alphaLcParenR"/>
            </a:pPr>
            <a:r>
              <a:rPr lang="en-US" dirty="0"/>
              <a:t>Which </a:t>
            </a:r>
            <a:r>
              <a:rPr lang="en-US" b="1" dirty="0"/>
              <a:t>formats</a:t>
            </a:r>
            <a:r>
              <a:rPr lang="en-US" dirty="0"/>
              <a:t> are particularly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open </a:t>
            </a:r>
            <a:r>
              <a:rPr lang="en-US" dirty="0"/>
              <a:t>(FAIR) and attractive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use and re-use?</a:t>
            </a:r>
            <a:endParaRPr lang="de-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932" y="1787977"/>
            <a:ext cx="4624361" cy="2833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31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de" b="1" dirty="0" smtClean="0">
                <a:solidFill>
                  <a:srgbClr val="0D2B5A"/>
                </a:solidFill>
              </a:rPr>
              <a:t>OER Providers - </a:t>
            </a:r>
            <a:r>
              <a:rPr lang="de" b="1" dirty="0">
                <a:solidFill>
                  <a:srgbClr val="0D2B5A"/>
                </a:solidFill>
              </a:rPr>
              <a:t>Working Environments?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7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err="1" smtClean="0"/>
              <a:t>Repositories</a:t>
            </a:r>
            <a:r>
              <a:rPr lang="de-DE" dirty="0" smtClean="0"/>
              <a:t> </a:t>
            </a:r>
          </a:p>
          <a:p>
            <a:pPr lvl="1"/>
            <a:r>
              <a:rPr lang="en-US" dirty="0"/>
              <a:t>Storage locations for fixed versions as for classic </a:t>
            </a:r>
            <a:r>
              <a:rPr lang="en-US" dirty="0" smtClean="0"/>
              <a:t>publications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working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endParaRPr lang="de-DE" dirty="0" smtClean="0"/>
          </a:p>
          <a:p>
            <a:pPr lvl="1"/>
            <a:r>
              <a:rPr lang="de-DE" dirty="0" err="1" smtClean="0"/>
              <a:t>Local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regional </a:t>
            </a:r>
            <a:r>
              <a:rPr lang="de-DE" dirty="0" err="1" smtClean="0"/>
              <a:t>authentication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Document</a:t>
            </a:r>
            <a:r>
              <a:rPr lang="de-DE" dirty="0" smtClean="0"/>
              <a:t> Management Systems</a:t>
            </a:r>
          </a:p>
          <a:p>
            <a:pPr lvl="1"/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 smtClean="0"/>
              <a:t>management</a:t>
            </a:r>
            <a:endParaRPr lang="de-DE" dirty="0" smtClean="0"/>
          </a:p>
          <a:p>
            <a:pPr lvl="1"/>
            <a:r>
              <a:rPr lang="de-DE" dirty="0" smtClean="0"/>
              <a:t>Focus on </a:t>
            </a:r>
            <a:r>
              <a:rPr lang="de-DE" dirty="0" err="1" smtClean="0"/>
              <a:t>office</a:t>
            </a:r>
            <a:r>
              <a:rPr lang="de-DE" dirty="0" smtClean="0"/>
              <a:t> </a:t>
            </a:r>
            <a:r>
              <a:rPr lang="de-DE" dirty="0" err="1" smtClean="0"/>
              <a:t>documents</a:t>
            </a:r>
            <a:endParaRPr lang="de-DE" dirty="0" smtClean="0"/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regional </a:t>
            </a:r>
            <a:r>
              <a:rPr lang="de-DE" dirty="0" err="1"/>
              <a:t>authentication</a:t>
            </a:r>
            <a:endParaRPr lang="de-DE" dirty="0"/>
          </a:p>
          <a:p>
            <a:r>
              <a:rPr lang="de-DE" dirty="0" smtClean="0"/>
              <a:t>Learning Management Systems</a:t>
            </a:r>
          </a:p>
          <a:p>
            <a:pPr lvl="1"/>
            <a:r>
              <a:rPr lang="de-DE" dirty="0" err="1" smtClean="0"/>
              <a:t>Closed</a:t>
            </a:r>
            <a:r>
              <a:rPr lang="de-DE" dirty="0" smtClean="0"/>
              <a:t> </a:t>
            </a:r>
            <a:r>
              <a:rPr lang="de-DE" dirty="0" err="1" smtClean="0"/>
              <a:t>environments</a:t>
            </a:r>
            <a:endParaRPr lang="de-DE" dirty="0" smtClean="0"/>
          </a:p>
          <a:p>
            <a:pPr lvl="1"/>
            <a:r>
              <a:rPr lang="en-US" dirty="0"/>
              <a:t>Materials (courses</a:t>
            </a:r>
            <a:r>
              <a:rPr lang="en-US" dirty="0" smtClean="0"/>
              <a:t>) are </a:t>
            </a:r>
            <a:r>
              <a:rPr lang="en-US" dirty="0"/>
              <a:t>only conditionally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compatible </a:t>
            </a:r>
            <a:r>
              <a:rPr lang="en-US" dirty="0"/>
              <a:t>with other </a:t>
            </a:r>
            <a:r>
              <a:rPr lang="en-US" dirty="0" smtClean="0"/>
              <a:t>systems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regional </a:t>
            </a:r>
            <a:r>
              <a:rPr lang="de-DE" dirty="0" err="1"/>
              <a:t>authentication</a:t>
            </a:r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953" y="2292626"/>
            <a:ext cx="4009134" cy="2073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023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de" b="1" dirty="0">
                <a:solidFill>
                  <a:srgbClr val="0D2B5A"/>
                </a:solidFill>
              </a:rPr>
              <a:t>OER Providers - </a:t>
            </a:r>
            <a:r>
              <a:rPr lang="de" b="1" dirty="0" smtClean="0">
                <a:solidFill>
                  <a:srgbClr val="0D2B5A"/>
                </a:solidFill>
              </a:rPr>
              <a:t>Working Environments?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smtClean="0"/>
              <a:t>Version Control Systems </a:t>
            </a:r>
            <a:r>
              <a:rPr lang="de-DE" dirty="0" err="1" smtClean="0"/>
              <a:t>known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Software Development</a:t>
            </a:r>
          </a:p>
          <a:p>
            <a:pPr lvl="1"/>
            <a:r>
              <a:rPr lang="de-DE" dirty="0" err="1" smtClean="0"/>
              <a:t>Examples</a:t>
            </a:r>
            <a:endParaRPr lang="de-DE" dirty="0"/>
          </a:p>
          <a:p>
            <a:pPr lvl="2"/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https://github.com</a:t>
            </a:r>
            <a:r>
              <a:rPr lang="de-DE" dirty="0"/>
              <a:t> </a:t>
            </a:r>
          </a:p>
          <a:p>
            <a:pPr lvl="2"/>
            <a:r>
              <a:rPr lang="de-DE" dirty="0"/>
              <a:t>GitLab </a:t>
            </a:r>
            <a:r>
              <a:rPr lang="de-DE" dirty="0">
                <a:hlinkClick r:id="rId4"/>
              </a:rPr>
              <a:t>https://gitlab.com</a:t>
            </a:r>
            <a:r>
              <a:rPr lang="de-DE" dirty="0"/>
              <a:t> </a:t>
            </a:r>
          </a:p>
          <a:p>
            <a:pPr lvl="1"/>
            <a:r>
              <a:rPr lang="en-US" dirty="0" smtClean="0"/>
              <a:t>Plain text like Markdown, Latex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Current </a:t>
            </a:r>
            <a:r>
              <a:rPr lang="en-US" dirty="0"/>
              <a:t>status and fixed versions</a:t>
            </a:r>
            <a:endParaRPr lang="de-DE" dirty="0" smtClean="0"/>
          </a:p>
          <a:p>
            <a:pPr lvl="1"/>
            <a:r>
              <a:rPr lang="de-DE" dirty="0" smtClean="0"/>
              <a:t>Integrated </a:t>
            </a:r>
            <a:r>
              <a:rPr lang="de-DE" dirty="0" err="1" smtClean="0"/>
              <a:t>editors</a:t>
            </a:r>
            <a:endParaRPr lang="de-DE" dirty="0" smtClean="0"/>
          </a:p>
          <a:p>
            <a:pPr lvl="1"/>
            <a:r>
              <a:rPr lang="de-DE" dirty="0" smtClean="0"/>
              <a:t>Task </a:t>
            </a:r>
            <a:r>
              <a:rPr lang="de-DE" dirty="0" err="1" smtClean="0"/>
              <a:t>planning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bug</a:t>
            </a:r>
            <a:r>
              <a:rPr lang="de-DE" dirty="0" smtClean="0"/>
              <a:t> fixes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additions</a:t>
            </a:r>
            <a:endParaRPr lang="de-DE" dirty="0" smtClean="0"/>
          </a:p>
          <a:p>
            <a:pPr lvl="1"/>
            <a:r>
              <a:rPr lang="de-DE" dirty="0" smtClean="0"/>
              <a:t>Workflows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collaboration</a:t>
            </a:r>
            <a:r>
              <a:rPr lang="de-DE" dirty="0" smtClean="0"/>
              <a:t> </a:t>
            </a:r>
          </a:p>
          <a:p>
            <a:pPr lvl="1"/>
            <a:r>
              <a:rPr lang="en-US" dirty="0"/>
              <a:t>Globally freely available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national </a:t>
            </a:r>
            <a:r>
              <a:rPr lang="en-US" dirty="0"/>
              <a:t>or international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collaboration</a:t>
            </a:r>
            <a:endParaRPr lang="de-DE" dirty="0" smtClean="0"/>
          </a:p>
          <a:p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934" y="1949463"/>
            <a:ext cx="3888765" cy="2820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2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smtClean="0">
                <a:solidFill>
                  <a:srgbClr val="0D2B5A"/>
                </a:solidFill>
              </a:rPr>
              <a:t>GitHub vs GitLab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785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GitHub was bought by Microsoft in 2018 </a:t>
            </a:r>
            <a:r>
              <a:rPr lang="en-US" dirty="0" smtClean="0"/>
              <a:t>and there is just one central instance of </a:t>
            </a:r>
            <a:r>
              <a:rPr lang="en-US" dirty="0" smtClean="0"/>
              <a:t>GitHub</a:t>
            </a:r>
          </a:p>
          <a:p>
            <a:endParaRPr lang="en-US" dirty="0" smtClean="0"/>
          </a:p>
          <a:p>
            <a:r>
              <a:rPr lang="en-US" dirty="0" smtClean="0"/>
              <a:t>GitLab is an Open Source Product and beside the central instance it can be hosted locally in an institution or regional computing center</a:t>
            </a:r>
          </a:p>
          <a:p>
            <a:endParaRPr lang="en-US" dirty="0"/>
          </a:p>
          <a:p>
            <a:r>
              <a:rPr lang="en-US" dirty="0" smtClean="0"/>
              <a:t>GitHub is easier to start, but all repositories including their issues can also be </a:t>
            </a:r>
            <a:r>
              <a:rPr lang="en-US" dirty="0" smtClean="0"/>
              <a:t>transferred to </a:t>
            </a:r>
            <a:r>
              <a:rPr lang="en-US" dirty="0" smtClean="0"/>
              <a:t>any GitLab </a:t>
            </a:r>
            <a:r>
              <a:rPr lang="en-US" dirty="0" smtClean="0"/>
              <a:t>instance</a:t>
            </a:r>
          </a:p>
          <a:p>
            <a:endParaRPr lang="en-US" dirty="0"/>
          </a:p>
          <a:p>
            <a:r>
              <a:rPr lang="en-US" dirty="0" smtClean="0"/>
              <a:t>In this presentation we will start with GitHub, but we will go into similar projects on GitLab in our tutorial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33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de" b="1" dirty="0" smtClean="0">
                <a:solidFill>
                  <a:srgbClr val="0D2B5A"/>
                </a:solidFill>
              </a:rPr>
              <a:t>Open Source and OER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64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-US" dirty="0"/>
              <a:t>Open source software development has been established worldwide for decades with tools and workflows for international collaboration. OERSI itself is developed as open source software 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gitlab.com/oersi</a:t>
            </a:r>
            <a:r>
              <a:rPr lang="en-US" dirty="0" smtClean="0"/>
              <a:t>.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What </a:t>
            </a:r>
            <a:r>
              <a:rPr lang="en-US" dirty="0"/>
              <a:t>do open source software development and the development of open educational </a:t>
            </a:r>
            <a:r>
              <a:rPr lang="en-US" dirty="0" smtClean="0"/>
              <a:t>resources </a:t>
            </a:r>
            <a:r>
              <a:rPr lang="en-US" dirty="0"/>
              <a:t>have in </a:t>
            </a:r>
            <a:r>
              <a:rPr lang="en-US" dirty="0" smtClean="0"/>
              <a:t>common?</a:t>
            </a:r>
          </a:p>
          <a:p>
            <a:pPr marL="114300" indent="0">
              <a:buNone/>
            </a:pPr>
            <a:endParaRPr lang="de-DE" dirty="0"/>
          </a:p>
          <a:p>
            <a:r>
              <a:rPr lang="en-US" dirty="0"/>
              <a:t>Sources and results freely available and openly </a:t>
            </a:r>
            <a:r>
              <a:rPr lang="en-US" dirty="0" smtClean="0"/>
              <a:t>licensed</a:t>
            </a:r>
          </a:p>
          <a:p>
            <a:r>
              <a:rPr lang="en-US" dirty="0" smtClean="0"/>
              <a:t>Coordinated collaboration on files </a:t>
            </a:r>
          </a:p>
          <a:p>
            <a:r>
              <a:rPr lang="en-US" dirty="0" smtClean="0"/>
              <a:t>As </a:t>
            </a:r>
            <a:r>
              <a:rPr lang="en-US" dirty="0"/>
              <a:t>far as possible no </a:t>
            </a:r>
            <a:r>
              <a:rPr lang="en-US" dirty="0" smtClean="0"/>
              <a:t>dependencies to (single) </a:t>
            </a:r>
            <a:r>
              <a:rPr lang="en-US" dirty="0"/>
              <a:t>commercial </a:t>
            </a:r>
            <a:r>
              <a:rPr lang="en-US" dirty="0" smtClean="0"/>
              <a:t>products</a:t>
            </a:r>
          </a:p>
          <a:p>
            <a:r>
              <a:rPr lang="en-US" dirty="0" smtClean="0"/>
              <a:t>Transparency </a:t>
            </a:r>
            <a:r>
              <a:rPr lang="en-US" dirty="0"/>
              <a:t>about changes and decisions during further development</a:t>
            </a:r>
            <a:endParaRPr lang="de-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8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de" b="1" dirty="0">
                <a:solidFill>
                  <a:srgbClr val="0D2B5A"/>
                </a:solidFill>
              </a:rPr>
              <a:t>Open Source </a:t>
            </a:r>
            <a:r>
              <a:rPr lang="de" b="1" dirty="0" smtClean="0">
                <a:solidFill>
                  <a:srgbClr val="0D2B5A"/>
                </a:solidFill>
              </a:rPr>
              <a:t>Textbook Example</a:t>
            </a:r>
            <a:endParaRPr b="1" dirty="0">
              <a:solidFill>
                <a:srgbClr val="0D2B5A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de-DE" dirty="0" smtClean="0"/>
              <a:t>Book „Pro </a:t>
            </a:r>
            <a:r>
              <a:rPr lang="de-DE" dirty="0" err="1" smtClean="0"/>
              <a:t>Git</a:t>
            </a:r>
            <a:r>
              <a:rPr lang="de-DE" dirty="0" smtClean="0"/>
              <a:t>“ on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great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Open </a:t>
            </a:r>
            <a:r>
              <a:rPr lang="de-DE" dirty="0" err="1" smtClean="0"/>
              <a:t>Textbooks</a:t>
            </a:r>
            <a:endParaRPr lang="de-DE" dirty="0" smtClean="0"/>
          </a:p>
          <a:p>
            <a:pPr lvl="1"/>
            <a:r>
              <a:rPr lang="de-DE" dirty="0" smtClean="0"/>
              <a:t>Open Source </a:t>
            </a:r>
            <a:r>
              <a:rPr lang="de-DE" dirty="0" err="1" smtClean="0"/>
              <a:t>with</a:t>
            </a:r>
            <a:r>
              <a:rPr lang="de-DE" dirty="0" smtClean="0"/>
              <a:t> CC </a:t>
            </a:r>
            <a:r>
              <a:rPr lang="de-DE" dirty="0" err="1" smtClean="0"/>
              <a:t>license</a:t>
            </a:r>
            <a:endParaRPr lang="de-DE" dirty="0" smtClean="0"/>
          </a:p>
          <a:p>
            <a:pPr lvl="1"/>
            <a:r>
              <a:rPr lang="de-DE" dirty="0" err="1" smtClean="0"/>
              <a:t>Printed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r>
              <a:rPr lang="de-DE" dirty="0" smtClean="0"/>
              <a:t> plus HTML, PDF, EPUB</a:t>
            </a:r>
            <a:r>
              <a:rPr lang="de-DE" dirty="0"/>
              <a:t>, </a:t>
            </a:r>
            <a:r>
              <a:rPr lang="de-DE" dirty="0" smtClean="0"/>
              <a:t>MOBI</a:t>
            </a:r>
          </a:p>
          <a:p>
            <a:pPr lvl="1"/>
            <a:r>
              <a:rPr lang="de-DE" dirty="0" err="1" smtClean="0"/>
              <a:t>Collaboration</a:t>
            </a:r>
            <a:r>
              <a:rPr lang="de-DE" dirty="0" smtClean="0"/>
              <a:t> on </a:t>
            </a:r>
            <a:r>
              <a:rPr lang="de-DE" dirty="0" err="1" smtClean="0"/>
              <a:t>GitHub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github.com/progit/progit2</a:t>
            </a:r>
            <a:r>
              <a:rPr lang="de-DE" dirty="0" smtClean="0"/>
              <a:t> </a:t>
            </a:r>
          </a:p>
          <a:p>
            <a:pPr lvl="1"/>
            <a:r>
              <a:rPr lang="de-DE" dirty="0" smtClean="0"/>
              <a:t>Problem: </a:t>
            </a:r>
            <a:r>
              <a:rPr lang="de-DE" dirty="0" err="1" smtClean="0"/>
              <a:t>complicated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r>
              <a:rPr lang="de-DE" dirty="0" smtClean="0"/>
              <a:t>, not 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reuse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beginners</a:t>
            </a:r>
            <a:endParaRPr lang="de-DE" dirty="0" smtClean="0"/>
          </a:p>
          <a:p>
            <a:pPr marL="114300" indent="0">
              <a:buNone/>
            </a:pPr>
            <a:endParaRPr lang="de-DE" dirty="0" smtClean="0"/>
          </a:p>
          <a:p>
            <a:pPr lvl="1"/>
            <a:endParaRPr lang="de" dirty="0" smtClean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350" y="288000"/>
            <a:ext cx="1534943" cy="7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77" y="2756646"/>
            <a:ext cx="3512346" cy="2002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64" y="2756646"/>
            <a:ext cx="3508818" cy="2001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49" y="1606952"/>
            <a:ext cx="959588" cy="9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1060</Words>
  <Application>Microsoft Office PowerPoint</Application>
  <PresentationFormat>Bildschirmpräsentation (16:9)</PresentationFormat>
  <Paragraphs>165</Paragraphs>
  <Slides>24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Open Collaboration in Educational Resources What We Can Learn from Open Source Development</vt:lpstr>
      <vt:lpstr>Introduction</vt:lpstr>
      <vt:lpstr>Introduction</vt:lpstr>
      <vt:lpstr>Introduction</vt:lpstr>
      <vt:lpstr>OER Providers - Working Environments?</vt:lpstr>
      <vt:lpstr>OER Providers - Working Environments?</vt:lpstr>
      <vt:lpstr>GitHub vs GitLab</vt:lpstr>
      <vt:lpstr>Open Source and OER</vt:lpstr>
      <vt:lpstr>Open Source Textbook Example</vt:lpstr>
      <vt:lpstr>Open Source Development</vt:lpstr>
      <vt:lpstr>Open Source Development</vt:lpstr>
      <vt:lpstr>Open Source Development</vt:lpstr>
      <vt:lpstr>Open Source Development</vt:lpstr>
      <vt:lpstr>Open Source Development</vt:lpstr>
      <vt:lpstr>Open Source Development</vt:lpstr>
      <vt:lpstr>OER GitHub Template</vt:lpstr>
      <vt:lpstr>OER GitHub Template</vt:lpstr>
      <vt:lpstr>OER GitHub Template</vt:lpstr>
      <vt:lpstr>Interactive Courses on GitHub</vt:lpstr>
      <vt:lpstr>Formats on GitHub</vt:lpstr>
      <vt:lpstr>Make it findable!</vt:lpstr>
      <vt:lpstr>OER Github Tutorial</vt:lpstr>
      <vt:lpstr>Conclusion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OER Search Index for international repositories</dc:title>
  <dc:creator>Klinger, Axel</dc:creator>
  <cp:lastModifiedBy>Klinger, Axel</cp:lastModifiedBy>
  <cp:revision>72</cp:revision>
  <dcterms:modified xsi:type="dcterms:W3CDTF">2023-10-18T13:44:37Z</dcterms:modified>
</cp:coreProperties>
</file>